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1"/>
  </p:notesMasterIdLst>
  <p:sldIdLst>
    <p:sldId id="262" r:id="rId2"/>
    <p:sldId id="299" r:id="rId3"/>
    <p:sldId id="313" r:id="rId4"/>
    <p:sldId id="314" r:id="rId5"/>
    <p:sldId id="300" r:id="rId6"/>
    <p:sldId id="301" r:id="rId7"/>
    <p:sldId id="312" r:id="rId8"/>
    <p:sldId id="266" r:id="rId9"/>
    <p:sldId id="275" r:id="rId10"/>
    <p:sldId id="289" r:id="rId11"/>
    <p:sldId id="277" r:id="rId12"/>
    <p:sldId id="290" r:id="rId13"/>
    <p:sldId id="276" r:id="rId14"/>
    <p:sldId id="279" r:id="rId15"/>
    <p:sldId id="278" r:id="rId16"/>
    <p:sldId id="280" r:id="rId17"/>
    <p:sldId id="271" r:id="rId18"/>
    <p:sldId id="297" r:id="rId19"/>
    <p:sldId id="308" r:id="rId20"/>
    <p:sldId id="309" r:id="rId21"/>
    <p:sldId id="311" r:id="rId22"/>
    <p:sldId id="315" r:id="rId23"/>
    <p:sldId id="296" r:id="rId24"/>
    <p:sldId id="316" r:id="rId25"/>
    <p:sldId id="317" r:id="rId26"/>
    <p:sldId id="274" r:id="rId27"/>
    <p:sldId id="283" r:id="rId28"/>
    <p:sldId id="310" r:id="rId29"/>
    <p:sldId id="318" r:id="rId30"/>
    <p:sldId id="319" r:id="rId31"/>
    <p:sldId id="263" r:id="rId32"/>
    <p:sldId id="264" r:id="rId33"/>
    <p:sldId id="265" r:id="rId34"/>
    <p:sldId id="285" r:id="rId35"/>
    <p:sldId id="287" r:id="rId36"/>
    <p:sldId id="288" r:id="rId37"/>
    <p:sldId id="294" r:id="rId38"/>
    <p:sldId id="286" r:id="rId39"/>
    <p:sldId id="295" r:id="rId40"/>
    <p:sldId id="273" r:id="rId41"/>
    <p:sldId id="284" r:id="rId42"/>
    <p:sldId id="293" r:id="rId43"/>
    <p:sldId id="291" r:id="rId44"/>
    <p:sldId id="292" r:id="rId45"/>
    <p:sldId id="306" r:id="rId46"/>
    <p:sldId id="320" r:id="rId47"/>
    <p:sldId id="304" r:id="rId48"/>
    <p:sldId id="298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6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96" y="4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/>
              <a:t>Tools and Techniques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Charles Severance</a:t>
            </a:r>
            <a:br>
              <a:rPr lang="en-US" sz="4000" dirty="0"/>
            </a:br>
            <a:r>
              <a:rPr lang="en-US" sz="1800" dirty="0"/>
              <a:t>www.pg4e.com/lectures/03-Techniques.sql</a:t>
            </a:r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default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1793391"/>
          </a:xfrm>
        </p:spPr>
        <p:txBody>
          <a:bodyPr/>
          <a:lstStyle/>
          <a:p>
            <a:r>
              <a:rPr lang="en-US" dirty="0"/>
              <a:t>We can save some code by auto-populating date fields when a row is </a:t>
            </a:r>
            <a:r>
              <a:rPr lang="en-US" dirty="0" err="1"/>
              <a:t>INSERTed</a:t>
            </a:r>
            <a:endParaRPr lang="en-US" dirty="0"/>
          </a:p>
          <a:p>
            <a:r>
              <a:rPr lang="en-US" dirty="0"/>
              <a:t>We will auto-set on UPDATEs later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198" y="3208324"/>
            <a:ext cx="78374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TIMESTAMPTZ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TIMESTAMPTZ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2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TIMESTAMPTZ </a:t>
            </a:r>
            <a:r>
              <a:rPr lang="mr-IN" dirty="0"/>
              <a:t>–</a:t>
            </a:r>
            <a:r>
              <a:rPr lang="en-US" dirty="0"/>
              <a:t> Best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time stamps with </a:t>
            </a:r>
            <a:r>
              <a:rPr lang="en-US" dirty="0" err="1"/>
              <a:t>timezone</a:t>
            </a:r>
            <a:endParaRPr lang="en-US" dirty="0"/>
          </a:p>
          <a:p>
            <a:r>
              <a:rPr lang="en-US" dirty="0"/>
              <a:t>Prefer UTC for stored time stamps</a:t>
            </a:r>
          </a:p>
          <a:p>
            <a:r>
              <a:rPr lang="en-US" dirty="0"/>
              <a:t>Convert to local time zone when retrieving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124" y="3504655"/>
            <a:ext cx="10799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SELECT NOW(), NOW() AT TIME ZONE 'UTC', NOW() AT TIME ZONE 'HST';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   now              |     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timezone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|     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timezone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------------------------------+---------------------------+---------------------------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2019-06-10 11:42:51.52127-04 | 2019-06-10 15:42:51.52127 | 2019-06-10 05:42:51.52127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3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time zones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EAT    | 03:00:00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'%Hawaii%';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7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to different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the phrase 'casting' to mean convert from one type to another</a:t>
            </a:r>
          </a:p>
          <a:p>
            <a:r>
              <a:rPr lang="en-US" dirty="0"/>
              <a:t>Postgres has several forms of 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559356"/>
            <a:ext cx="10110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=# SELECT NOW()::DATE, CAST(NOW() AS DATE), CAST(NOW() AS TIME);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now     |    now     |       now       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------------+------------+-----------------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2019-06-10 | 2019-06-10 | 11:45:42.899995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date interval arithmetic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6124" y="3559356"/>
            <a:ext cx="10799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=# SELECT NOW(), NOW() - INTERVAL '2 days', (NOW() - INTERVAL '2 days')::DATE;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    now              |           ?column?            |    date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-------------------------------+-------------------------------+------------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2019-06-10 11:56:34.886679-04 | 2019-06-08 11:56:34.886679-04 | 2019-06-08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date_trunc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want to discard some of the accuracy that is in a TIMESTAMP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630669"/>
            <a:ext cx="103861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comment 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discuss-&gt;  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&gt;=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discuss-&gt;    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+ INTERVAL '1 day');</a:t>
            </a:r>
          </a:p>
          <a:p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11 | I agree                                               | 2019-06-10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12 | Especially for counting                               | 2019-06-10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13 | And I don't understand why                            | 2019-06-10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2019-06-10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15 | Good idea - I might just do that                      | 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Table Scans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equivalent queries have the same 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630669"/>
            <a:ext cx="10248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comment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discuss-&gt;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::DATE = NOW()::DATE;</a:t>
            </a:r>
          </a:p>
          <a:p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11 | I agree                                               | 2019-06-10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12 | Especially for counting                               | 2019-06-10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13 | And I don't understand why                            | 2019-06-10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2019-06-10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15 | Good idea - I might just do that                      | 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/ GROUP BY</a:t>
            </a:r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the result 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 only returns unique rows in a result set </a:t>
            </a:r>
            <a:r>
              <a:rPr lang="mr-IN" dirty="0"/>
              <a:t>–</a:t>
            </a:r>
            <a:r>
              <a:rPr lang="en-US" dirty="0"/>
              <a:t> and row will only appear once</a:t>
            </a:r>
          </a:p>
          <a:p>
            <a:r>
              <a:rPr lang="en-US" dirty="0"/>
              <a:t>DISTINCT ON limits duplicate removal to a set of columns</a:t>
            </a:r>
          </a:p>
          <a:p>
            <a:r>
              <a:rPr lang="en-US" dirty="0"/>
              <a:t>GROUP BY is combined with aggregate functions like COUNT(), MAX(), SUM(), AVE()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385" y="2368264"/>
            <a:ext cx="3089780" cy="19389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--------+---------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a result set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0569" y="4307256"/>
            <a:ext cx="3083067" cy="132343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--------+---------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2052423" cy="781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860473" y="4307256"/>
            <a:ext cx="2140096" cy="661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637343" y="2725420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47765" y="4525629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DISTINCT</a:t>
            </a:r>
          </a:p>
        </p:txBody>
      </p:sp>
    </p:spTree>
    <p:extLst>
      <p:ext uri="{BB962C8B-B14F-4D97-AF65-F5344CB8AC3E}">
        <p14:creationId xmlns:p14="http://schemas.microsoft.com/office/powerpoint/2010/main" val="538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CREATE TABLE</a:t>
            </a:r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86463" y="471487"/>
            <a:ext cx="5629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de-DE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430"/>
            <a:ext cx="4551218" cy="30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3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9638" y="831705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model </a:t>
            </a:r>
            <a:r>
              <a:rPr lang="en-US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60" y="1841149"/>
            <a:ext cx="16699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Neon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Mustang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Impreza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Miata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GT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Cadet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671" y="831705"/>
            <a:ext cx="3906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(model) 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make,model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4007" y="1821147"/>
            <a:ext cx="30415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| 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mr-IN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--------+---------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Cadet</a:t>
            </a:r>
          </a:p>
          <a:p>
            <a:r>
              <a:rPr lang="hr-HR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GT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Subaru | </a:t>
            </a:r>
            <a:r>
              <a:rPr lang="en-US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Impreza</a:t>
            </a:r>
            <a:endParaRPr lang="en-US" sz="2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Mazda  | Miata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Ford   | Mustang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Dodge  | Neon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Nissan | Stanza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play with time zones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EAT    | 03:00:00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'%Hawaii%';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/ GROUP BY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9521" y="1580754"/>
            <a:ext cx="10937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COUNT(abbrev), abbrev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GROUP BY abbrev;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count | abbrev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+00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PST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IST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-01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HST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6 | +09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15 | +05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7 | ADT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-12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0898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clause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99309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72099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Sub-Queries</a:t>
            </a:r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query within an query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/>
              <a:t>Can use a value or set of values in a query that are computed by another query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account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content FROM comment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content FROM comment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106838" y="3245745"/>
            <a:ext cx="1172983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 7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 Query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1739876" cy="1197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21" idx="1"/>
          </p:cNvCxnSpPr>
          <p:nvPr/>
        </p:nvCxnSpPr>
        <p:spPr>
          <a:xfrm>
            <a:off x="7765474" y="2747038"/>
            <a:ext cx="10357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425789" y="2838023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74836" y="2525365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</a:t>
            </a:r>
          </a:p>
        </p:txBody>
      </p:sp>
      <p:cxnSp>
        <p:nvCxnSpPr>
          <p:cNvPr id="15" name="Straight Arrow Connector 14"/>
          <p:cNvCxnSpPr>
            <a:stCxn id="3" idx="4"/>
            <a:endCxn id="14" idx="1"/>
          </p:cNvCxnSpPr>
          <p:nvPr/>
        </p:nvCxnSpPr>
        <p:spPr>
          <a:xfrm>
            <a:off x="3530146" y="2002393"/>
            <a:ext cx="2944690" cy="744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14" idx="1"/>
          </p:cNvCxnSpPr>
          <p:nvPr/>
        </p:nvCxnSpPr>
        <p:spPr>
          <a:xfrm flipV="1">
            <a:off x="5279821" y="2747038"/>
            <a:ext cx="1195015" cy="1006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01204" y="2239206"/>
            <a:ext cx="2732702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content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--------------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World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644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clause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101104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  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58440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76562" y="907291"/>
            <a:ext cx="79608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email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post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title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-- Will extend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243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Sub-Query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66640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abbrev FROM 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SELECT COUNT(abbrev) AS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, abbrev 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FROM 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= 't' GROUP BY abbrev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AS zap 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10;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| abbrev 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12 | PDT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22 | EEST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24 | CDT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36 | CEST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28 | EDT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15 | MDT</a:t>
            </a:r>
          </a:p>
        </p:txBody>
      </p:sp>
    </p:spTree>
    <p:extLst>
      <p:ext uri="{BB962C8B-B14F-4D97-AF65-F5344CB8AC3E}">
        <p14:creationId xmlns:p14="http://schemas.microsoft.com/office/powerpoint/2010/main" val="88735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691743" cy="4733318"/>
          </a:xfrm>
        </p:spPr>
        <p:txBody>
          <a:bodyPr/>
          <a:lstStyle/>
          <a:p>
            <a:r>
              <a:rPr lang="en-US" dirty="0"/>
              <a:t>Databases are designed to accept SQL commands from a variety of sources simultaneously and perform</a:t>
            </a:r>
            <a:br>
              <a:rPr lang="en-US" dirty="0"/>
            </a:br>
            <a:r>
              <a:rPr lang="en-US" dirty="0"/>
              <a:t>them</a:t>
            </a:r>
            <a:br>
              <a:rPr lang="en-US" dirty="0"/>
            </a:br>
            <a:r>
              <a:rPr lang="en-US" u="sng" dirty="0"/>
              <a:t>atomically</a:t>
            </a:r>
          </a:p>
        </p:txBody>
      </p:sp>
      <p:sp>
        <p:nvSpPr>
          <p:cNvPr id="5" name="Can 4"/>
          <p:cNvSpPr/>
          <p:nvPr/>
        </p:nvSpPr>
        <p:spPr>
          <a:xfrm>
            <a:off x="8606970" y="2031999"/>
            <a:ext cx="1814286" cy="172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PostgreSQL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4819" y="854587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WHERE id = 42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70347" y="310293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Courier New" charset="0"/>
                <a:ea typeface="Courier New" charset="0"/>
                <a:cs typeface="Courier New" charset="0"/>
              </a:rPr>
              <a:t>42 | 100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8757" y="4310083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WHERE id = 42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8623" y="5050314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WHERE id = 42</a:t>
            </a:r>
          </a:p>
        </p:txBody>
      </p: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6785990" y="2895599"/>
            <a:ext cx="1820980" cy="1414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1"/>
          </p:cNvCxnSpPr>
          <p:nvPr/>
        </p:nvCxnSpPr>
        <p:spPr>
          <a:xfrm>
            <a:off x="9272052" y="1439362"/>
            <a:ext cx="242061" cy="5926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5" idx="3"/>
          </p:cNvCxnSpPr>
          <p:nvPr/>
        </p:nvCxnSpPr>
        <p:spPr>
          <a:xfrm flipH="1" flipV="1">
            <a:off x="9514113" y="3759199"/>
            <a:ext cx="161743" cy="1291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8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and Atomicity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implement atomicity, PostgreSQL "locks" areas before it starts an SQL command that might change an area of the database</a:t>
            </a:r>
          </a:p>
          <a:p>
            <a:r>
              <a:rPr lang="en-US" dirty="0"/>
              <a:t>All other access to that area must wait until the area is unlocked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1681" y="443705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tracks 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count=count+1 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id = 42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3168" y="4160051"/>
            <a:ext cx="4182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LOCK ROW 42 OF tracks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READ count FROM tracks ROW 42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count = count + 1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WRITE count TO tracks ROW 42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UNLOCK ROW 42 OF tracks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687147" y="4651972"/>
            <a:ext cx="9434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SQL Statements are Atomic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950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the inserts will work and get a unique primary key</a:t>
            </a:r>
          </a:p>
          <a:p>
            <a:r>
              <a:rPr lang="en-US" dirty="0"/>
              <a:t>Which account gets which key is not predictable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47425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account(email)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VALUES('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9061" y="347425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account(email)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VALUES('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sue@umich.edu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9922" y="347425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account(email)</a:t>
            </a:r>
          </a:p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VALUES('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sally@umich.edu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</p:txBody>
      </p:sp>
      <p:sp>
        <p:nvSpPr>
          <p:cNvPr id="7" name="Can 6"/>
          <p:cNvSpPr/>
          <p:nvPr/>
        </p:nvSpPr>
        <p:spPr>
          <a:xfrm>
            <a:off x="4932816" y="4837346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cxnSp>
        <p:nvCxnSpPr>
          <p:cNvPr id="8" name="Straight Arrow Connector 7"/>
          <p:cNvCxnSpPr>
            <a:stCxn id="4" idx="2"/>
            <a:endCxn id="7" idx="1"/>
          </p:cNvCxnSpPr>
          <p:nvPr/>
        </p:nvCxnSpPr>
        <p:spPr>
          <a:xfrm>
            <a:off x="2535139" y="4059029"/>
            <a:ext cx="3560861" cy="778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1"/>
          </p:cNvCxnSpPr>
          <p:nvPr/>
        </p:nvCxnSpPr>
        <p:spPr>
          <a:xfrm>
            <a:off x="6096000" y="4059028"/>
            <a:ext cx="0" cy="7783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1"/>
          </p:cNvCxnSpPr>
          <p:nvPr/>
        </p:nvCxnSpPr>
        <p:spPr>
          <a:xfrm flipH="1">
            <a:off x="6096000" y="4059027"/>
            <a:ext cx="3560861" cy="77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statements which do more than one thing in one statement for efficiency and concurrency.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3312" y="3130730"/>
            <a:ext cx="72635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VALUES (1,1,1)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59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CONFLICT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"bump into" a constraint on purpose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1781" y="2572990"/>
            <a:ext cx="72635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-- This will fail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VALUES (1,1,1)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VALUES (1,1,1)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ON CONFLICT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DO UPDATE SET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fav.howmuch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809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Multi-Statement Transactions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258539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-- Time passes...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ROLLBACK;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370440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-- Time passes...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COMMIT;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5257" y="5482341"/>
            <a:ext cx="402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 with </a:t>
            </a:r>
            <a:r>
              <a:rPr lang="en-US"/>
              <a:t>this with two windows open </a:t>
            </a:r>
            <a:r>
              <a:rPr lang="en-US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and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implementation of transactions makes a big difference in database performance</a:t>
            </a:r>
          </a:p>
          <a:p>
            <a:pPr lvl="1"/>
            <a:r>
              <a:rPr lang="en-US" dirty="0"/>
              <a:t>Lock granularity</a:t>
            </a:r>
          </a:p>
          <a:p>
            <a:pPr lvl="1"/>
            <a:r>
              <a:rPr lang="en-US" dirty="0"/>
              <a:t>Lock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5545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UPDATE, NO KEY UPDATE</a:t>
            </a:r>
          </a:p>
          <a:p>
            <a:r>
              <a:rPr lang="en-US" dirty="0"/>
              <a:t>What to do when encountering a lock (WAIT), NOWAIT, SKIP LOCKED</a:t>
            </a:r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7299" y="665566"/>
            <a:ext cx="78374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Allow multiple comments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2458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</a:t>
            </a:r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/>
              <a:t>A stored procedure is a bit of reusable code that runs inside of the database server</a:t>
            </a:r>
          </a:p>
          <a:p>
            <a:r>
              <a:rPr lang="en-US" dirty="0"/>
              <a:t>Technically there are multiple language choices but just use "</a:t>
            </a:r>
            <a:r>
              <a:rPr lang="en-US" dirty="0" err="1"/>
              <a:t>plpgsql</a:t>
            </a:r>
            <a:r>
              <a:rPr lang="en-US" dirty="0"/>
              <a:t>"</a:t>
            </a:r>
          </a:p>
          <a:p>
            <a:r>
              <a:rPr lang="en-US" dirty="0"/>
              <a:t>Generally quite non-portable</a:t>
            </a:r>
          </a:p>
          <a:p>
            <a:r>
              <a:rPr lang="en-US" dirty="0"/>
              <a:t>Usually the goal </a:t>
            </a:r>
            <a:r>
              <a:rPr lang="en-US"/>
              <a:t>is to </a:t>
            </a:r>
            <a:r>
              <a:rPr lang="en-US" dirty="0"/>
              <a:t>have fewer SQL statements</a:t>
            </a:r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/>
              <a:t>You should have a strong reason to use a stored procedure</a:t>
            </a:r>
          </a:p>
          <a:p>
            <a:pPr lvl="1"/>
            <a:r>
              <a:rPr lang="en-US" dirty="0"/>
              <a:t>Major performance problem</a:t>
            </a:r>
          </a:p>
          <a:p>
            <a:pPr lvl="1"/>
            <a:r>
              <a:rPr lang="en-US" dirty="0"/>
              <a:t>Harder to test / modify</a:t>
            </a:r>
          </a:p>
          <a:p>
            <a:pPr lvl="1"/>
            <a:r>
              <a:rPr lang="en-US" dirty="0"/>
              <a:t>No database portability</a:t>
            </a:r>
          </a:p>
          <a:p>
            <a:pPr lvl="1"/>
            <a:r>
              <a:rPr lang="en-US" dirty="0"/>
              <a:t>Some rule that *must* be enforced</a:t>
            </a:r>
          </a:p>
        </p:txBody>
      </p:sp>
    </p:spTree>
    <p:extLst>
      <p:ext uri="{BB962C8B-B14F-4D97-AF65-F5344CB8AC3E}">
        <p14:creationId xmlns:p14="http://schemas.microsoft.com/office/powerpoint/2010/main" val="200365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4811" y="1179499"/>
            <a:ext cx="87318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(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id SERIAL,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TIMESTAMPTZ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NOT NULL DEFAULT NOW(),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TIMESTAMPTZ NOT NULL DEFAULT NOW(),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PRIMARY KEY(id)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811" y="404847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=howmuch+1,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=NOW()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2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 trigger for </a:t>
            </a:r>
            <a:r>
              <a:rPr lang="en-US" dirty="0" err="1"/>
              <a:t>updated_at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0599" y="135094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OR REPLACE FUNCTION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RETURNS TRIGGER AS $$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NEW.updated_at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NOW();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RETURN NEW;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END;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$$ LANGUAGE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plpgsql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0599" y="3580207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TRIGGER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set_timestamp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BEFORE UPDATE ON fav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FOR EACH ROW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EXECUTE PROCEDURE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0599" y="5221356"/>
            <a:ext cx="556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1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Reading and Parsing Files</a:t>
            </a:r>
          </a:p>
        </p:txBody>
      </p:sp>
    </p:spTree>
    <p:extLst>
      <p:ext uri="{BB962C8B-B14F-4D97-AF65-F5344CB8AC3E}">
        <p14:creationId xmlns:p14="http://schemas.microsoft.com/office/powerpoint/2010/main" val="52682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-&gt; Normalized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85709" y="1496291"/>
            <a:ext cx="4339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xy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x 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y_id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----+-----+------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Zip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3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One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4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Two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br>
              <a:rPr lang="de-DE" sz="2000" dirty="0">
                <a:latin typeface="Courier" charset="0"/>
                <a:ea typeface="Courier" charset="0"/>
                <a:cs typeface="Courier" charset="0"/>
              </a:rPr>
            </a:b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B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003" y="2244436"/>
            <a:ext cx="31085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03-Techniques.csv :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Zap,A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Zip,A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One,B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Two,B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33455" y="3020291"/>
            <a:ext cx="1967345" cy="105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6111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SELECT [ ALL | DISTINCT [ ON ( expression [, ...] ) ] ] </a:t>
            </a: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WHERE condition ] </a:t>
            </a: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HAVING condition [, ...] </a:t>
            </a: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ORDER BY expression [ ASC | DESC | USING operator ] </a:t>
            </a: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LIMIT { count | ALL } ] [ OFFSET start [ ROW | ROWS ] ] </a:t>
            </a: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FOR { UPDATE | NO KEY UPDATE | SHARE | KEY SHARE } </a:t>
            </a: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  [ 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2019-  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www.pg4e.com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C66"/>
                </a:solidFill>
              </a:rPr>
              <a:t>Continue new Contributors and Translators here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adjust our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make a mistake or your application evolves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575" y="2677930"/>
            <a:ext cx="87318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(  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id SERIAL,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oops TEXT,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PRIMARY KEY(id)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ALTER TABLE fav DROP COLUMN oops;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Add, Drop , Alter columns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2322029"/>
          </a:xfrm>
        </p:spPr>
        <p:txBody>
          <a:bodyPr>
            <a:normAutofit/>
          </a:bodyPr>
          <a:lstStyle/>
          <a:p>
            <a:r>
              <a:rPr lang="en-US" dirty="0"/>
              <a:t>Can also alter indexes, uniqueness constraints, foreign keys</a:t>
            </a:r>
          </a:p>
          <a:p>
            <a:r>
              <a:rPr lang="en-US" dirty="0"/>
              <a:t>Can run on a live database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0348" y="3711567"/>
            <a:ext cx="7571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fav DROP COLUMN oops;</a:t>
            </a: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post ALTER COLUMN content TYPE TEXT;</a:t>
            </a: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fav ADD COLUMN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INTEGER;</a:t>
            </a:r>
            <a:endParaRPr lang="is-I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commands from a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2766" y="3277068"/>
            <a:ext cx="46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\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03-Techniques-load.sql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DELETE 4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5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288473"/>
            <a:ext cx="69733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https://www.pg4e.com/lectures/03-Techniques-Load.sql</a:t>
            </a:r>
          </a:p>
          <a:p>
            <a:endParaRPr lang="en-US" sz="1600" b="1" dirty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Start fresh - Cascade deletes it all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825345" y="2202873"/>
            <a:ext cx="872837" cy="107419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2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</a:t>
            </a:r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Types (Review)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'HH:MM:SS'</a:t>
            </a:r>
          </a:p>
          <a:p>
            <a:r>
              <a:rPr lang="en-US" dirty="0"/>
              <a:t>TIMESTAMP - 'YYYY-MM-DD HH:MM:SS' </a:t>
            </a:r>
            <a:br>
              <a:rPr lang="en-US" dirty="0"/>
            </a:br>
            <a:r>
              <a:rPr lang="en-US" dirty="0"/>
              <a:t>(4713 BC, 294276 AD)</a:t>
            </a:r>
          </a:p>
          <a:p>
            <a:r>
              <a:rPr lang="en-US" dirty="0"/>
              <a:t> TIMESTAMPTZ </a:t>
            </a:r>
            <a:r>
              <a:rPr lang="mr-IN" dirty="0"/>
              <a:t>–</a:t>
            </a:r>
            <a:r>
              <a:rPr lang="en-US" dirty="0"/>
              <a:t> "TIMESTAMP WITH TIME ZONE"</a:t>
            </a:r>
          </a:p>
          <a:p>
            <a:r>
              <a:rPr lang="en-US" dirty="0"/>
              <a:t>Built-in PostgreSQL function NOW()</a:t>
            </a:r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3608</TotalTime>
  <Words>3396</Words>
  <Application>Microsoft Office PowerPoint</Application>
  <PresentationFormat>Widescreen</PresentationFormat>
  <Paragraphs>512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Arial Black</vt:lpstr>
      <vt:lpstr>Calibri</vt:lpstr>
      <vt:lpstr>Courier</vt:lpstr>
      <vt:lpstr>Courier New</vt:lpstr>
      <vt:lpstr>Verdana</vt:lpstr>
      <vt:lpstr>Verdana Regular</vt:lpstr>
      <vt:lpstr>verdana-degrees1</vt:lpstr>
      <vt:lpstr>Tools and Techniques  Charles Severance www.pg4e.com/lectures/03-Techniques.sql</vt:lpstr>
      <vt:lpstr>After CREATE TABLE</vt:lpstr>
      <vt:lpstr>PowerPoint Presentation</vt:lpstr>
      <vt:lpstr>PowerPoint Presentation</vt:lpstr>
      <vt:lpstr>We can adjust our schema</vt:lpstr>
      <vt:lpstr>Add, Drop , Alter columns</vt:lpstr>
      <vt:lpstr>Reading commands from a file</vt:lpstr>
      <vt:lpstr>Dates</vt:lpstr>
      <vt:lpstr>Date Types (Review)</vt:lpstr>
      <vt:lpstr>Setting default values</vt:lpstr>
      <vt:lpstr>TIMESTAMPTZ – Best Practice</vt:lpstr>
      <vt:lpstr>PostgreSQL time zones</vt:lpstr>
      <vt:lpstr>Casting to different types</vt:lpstr>
      <vt:lpstr>Intervals</vt:lpstr>
      <vt:lpstr>Using date_trunc()</vt:lpstr>
      <vt:lpstr>Performance: Table Scans</vt:lpstr>
      <vt:lpstr>DISTINCT / GROUP BY</vt:lpstr>
      <vt:lpstr>Reducing the result set</vt:lpstr>
      <vt:lpstr>Reducing a result set</vt:lpstr>
      <vt:lpstr>Racing Data</vt:lpstr>
      <vt:lpstr>PowerPoint Presentation</vt:lpstr>
      <vt:lpstr>PowerPoint Presentation</vt:lpstr>
      <vt:lpstr>Lets play with time zones</vt:lpstr>
      <vt:lpstr>Aggregate / GROUP BY</vt:lpstr>
      <vt:lpstr>HAVING clause</vt:lpstr>
      <vt:lpstr>Sub-Queries</vt:lpstr>
      <vt:lpstr>A query within an query</vt:lpstr>
      <vt:lpstr>Sub Query</vt:lpstr>
      <vt:lpstr>HAVING clause</vt:lpstr>
      <vt:lpstr>Using a Sub-Query</vt:lpstr>
      <vt:lpstr>Concurrency</vt:lpstr>
      <vt:lpstr>Concurrency</vt:lpstr>
      <vt:lpstr>Transactions and Atomicity</vt:lpstr>
      <vt:lpstr>Single SQL Statements are Atomic</vt:lpstr>
      <vt:lpstr>Compound Statements</vt:lpstr>
      <vt:lpstr>ON CONFLICT</vt:lpstr>
      <vt:lpstr>Multi-Statement Transactions</vt:lpstr>
      <vt:lpstr>Transactions and Performance</vt:lpstr>
      <vt:lpstr>Transaction Topics</vt:lpstr>
      <vt:lpstr>Stored Procedures</vt:lpstr>
      <vt:lpstr>Stored Procedures </vt:lpstr>
      <vt:lpstr>Stored Procedures </vt:lpstr>
      <vt:lpstr>Recall</vt:lpstr>
      <vt:lpstr>Using a trigger for updated_at</vt:lpstr>
      <vt:lpstr>DEMO Reading and Parsing Files</vt:lpstr>
      <vt:lpstr>CSV -&gt; Normalized Database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Austin Waldron</cp:lastModifiedBy>
  <cp:revision>80</cp:revision>
  <dcterms:created xsi:type="dcterms:W3CDTF">2019-03-20T19:59:17Z</dcterms:created>
  <dcterms:modified xsi:type="dcterms:W3CDTF">2022-03-10T06:31:24Z</dcterms:modified>
</cp:coreProperties>
</file>